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330" r:id="rId7"/>
    <p:sldId id="305" r:id="rId8"/>
    <p:sldId id="338" r:id="rId9"/>
    <p:sldId id="339" r:id="rId10"/>
    <p:sldId id="335" r:id="rId11"/>
    <p:sldId id="343" r:id="rId12"/>
    <p:sldId id="341" r:id="rId13"/>
    <p:sldId id="342" r:id="rId14"/>
    <p:sldId id="33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1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1" autoAdjust="0"/>
    <p:restoredTop sz="93725" autoAdjust="0"/>
  </p:normalViewPr>
  <p:slideViewPr>
    <p:cSldViewPr snapToGrid="0">
      <p:cViewPr varScale="1">
        <p:scale>
          <a:sx n="103" d="100"/>
          <a:sy n="103" d="100"/>
        </p:scale>
        <p:origin x="344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8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47A63F-9D06-479D-A04D-717692D432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1F70DC-6EDE-457C-B55A-39AC7DE41A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7C06C4-C5A6-48FB-97F5-B20A44F857E9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987CF-42F5-4BB0-AD0D-1D64C35944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368FB4-296C-4F8C-BFA3-D7C3AD617B6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55657-0A12-495F-9FFA-D8F7554E7C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4322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2B2CC-0155-4E5E-A890-531D58ADF5B2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80FBB-F712-42E7-8C2F-226D98798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53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3FB0C32-F044-4939-92E4-8BA39B7A3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584BE8A-3E34-4967-9E7C-13EC8F6A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-663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BFF676-EC35-4FFD-8894-CA4F28307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2DA1557-E095-4C82-B659-3AF550080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2746250" y="-663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F34E5EF-94D7-4AE0-BDD1-81A3ECDE6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77040" y="1193411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829E57E-3199-4AAA-B2D5-F93264FDA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6442672" y="193606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 descr="Tag=CustomerPhoto&#10;Crop=1&#10;Align=N/A">
            <a:extLst>
              <a:ext uri="{FF2B5EF4-FFF2-40B4-BE49-F238E27FC236}">
                <a16:creationId xmlns:a16="http://schemas.microsoft.com/office/drawing/2014/main" id="{8A791822-0971-4E61-A5E4-9AAD258F58E3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" y="-663"/>
            <a:ext cx="12188952" cy="68580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B86D7D99-F789-4EDA-861D-B6B994F05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50" y="1121700"/>
            <a:ext cx="9144000" cy="23876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mbria" panose="02040503050406030204" pitchFamily="18" charset="0"/>
                <a:cs typeface="Sabon Next LT" panose="020B0502040204020203" pitchFamily="2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2B39487B-EA73-4D7B-93AA-D63B49F4DA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7050" y="3600450"/>
            <a:ext cx="9144000" cy="24511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5544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3294AE-7408-47DB-898D-41F8C069B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7251"/>
            <a:ext cx="6156051" cy="2076450"/>
          </a:xfrm>
        </p:spPr>
        <p:txBody>
          <a:bodyPr anchor="b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973052A-4118-4E04-81F8-A44EC172F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3190875"/>
            <a:ext cx="6156052" cy="298608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</a:lstStyle>
          <a:p>
            <a:pPr marL="228600" lvl="0" indent="-228600"/>
            <a:r>
              <a:rPr lang="en-US" sz="20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988D1E1-6064-4D6A-9EB1-578E20A2A0ED}"/>
              </a:ext>
            </a:extLst>
          </p:cNvPr>
          <p:cNvSpPr txBox="1">
            <a:spLocks/>
          </p:cNvSpPr>
          <p:nvPr userDrawn="1"/>
        </p:nvSpPr>
        <p:spPr>
          <a:xfrm>
            <a:off x="841248" y="6429375"/>
            <a:ext cx="26467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AB23B9F-B223-42FC-B961-B8BFC75D2259}" type="datetime1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4/22/2024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D47C5CB-0317-4DC6-A76F-38A5BB1FD1C2}"/>
              </a:ext>
            </a:extLst>
          </p:cNvPr>
          <p:cNvSpPr txBox="1">
            <a:spLocks/>
          </p:cNvSpPr>
          <p:nvPr userDrawn="1"/>
        </p:nvSpPr>
        <p:spPr>
          <a:xfrm>
            <a:off x="4044696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2">
                    <a:alpha val="60000"/>
                  </a:schemeClr>
                </a:solidFill>
              </a:rPr>
              <a:t>Sample footer text</a:t>
            </a:r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CCF6E15-0BE7-453B-BBD4-B379C390AD22}"/>
              </a:ext>
            </a:extLst>
          </p:cNvPr>
          <p:cNvSpPr txBox="1">
            <a:spLocks/>
          </p:cNvSpPr>
          <p:nvPr userDrawn="1"/>
        </p:nvSpPr>
        <p:spPr>
          <a:xfrm>
            <a:off x="8613648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 cap="all" spc="15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8844951-7827-47D4-8276-7DDE1FA7D85A}" type="slidenum">
              <a:rPr lang="en-US" smtClean="0">
                <a:solidFill>
                  <a:schemeClr val="tx2">
                    <a:alpha val="60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tx2">
                  <a:alpha val="60000"/>
                </a:schemeClr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E092228-4487-4E3A-AEE3-12DC34A061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4928" y="484632"/>
            <a:ext cx="4279392" cy="286207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6AB20921-6E7F-4BD8-9399-D18CABB64B9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4928" y="3511296"/>
            <a:ext cx="4279392" cy="286207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3043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022B425-A1C3-4DFE-BF49-1B9F96D46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93769"/>
            <a:ext cx="5992550" cy="2319306"/>
          </a:xfrm>
        </p:spPr>
        <p:txBody>
          <a:bodyPr anchor="t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AEC60F9-EA79-4A18-B040-024AFB62FD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3776" y="484632"/>
            <a:ext cx="11210544" cy="319125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B88B7B-A749-40EA-A140-38D1E04EF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9133" y="3893770"/>
            <a:ext cx="4377714" cy="2319306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lvl="0" indent="-228600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18489"/>
            <a:ext cx="2743200" cy="365125"/>
          </a:xfrm>
        </p:spPr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20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95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8768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29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30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130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152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85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3F98AFCE-98D2-46C5-82A8-E45659B17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F69999FB-8585-40F0-990C-6A0BAD1C8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68738E-7449-46C1-B7D3-844FE2BA7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399"/>
            <a:ext cx="5992550" cy="2827422"/>
          </a:xfrm>
        </p:spPr>
        <p:txBody>
          <a:bodyPr anchor="t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0FF04F9-E792-4C19-9FD5-44800CEB2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6085" y="914400"/>
            <a:ext cx="4377714" cy="2827422"/>
          </a:xfrm>
        </p:spPr>
        <p:txBody>
          <a:bodyPr anchor="t">
            <a:normAutofit/>
          </a:bodyPr>
          <a:lstStyle>
            <a:lvl1pPr marL="0" indent="0">
              <a:buNone/>
              <a:defRPr sz="2800"/>
            </a:lvl1pPr>
          </a:lstStyle>
          <a:p>
            <a:pPr marL="228600" lvl="0" indent="-228600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F2F9DF6-DFB9-44A8-B629-57F58893AD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53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27BC207-43FE-4B6A-AEBE-875B69CF976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91840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EBBF5499-9A70-4846-B98E-316EC17F9F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C7A79F30-D473-48F6-9AC2-286C7B70F3E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06256" y="4059936"/>
            <a:ext cx="2807208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14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B910AFBC-7932-43F4-ABEA-C89B26986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857251"/>
            <a:ext cx="5914937" cy="2076450"/>
          </a:xfrm>
        </p:spPr>
        <p:txBody>
          <a:bodyPr anchor="b">
            <a:normAutofit/>
          </a:bodyPr>
          <a:lstStyle/>
          <a:p>
            <a:r>
              <a:rPr lang="en-US" sz="4400">
                <a:gradFill flip="none" rotWithShape="1">
                  <a:gsLst>
                    <a:gs pos="0">
                      <a:schemeClr val="accent5">
                        <a:alpha val="70000"/>
                      </a:schemeClr>
                    </a:gs>
                    <a:gs pos="100000">
                      <a:schemeClr val="accent1">
                        <a:alpha val="70000"/>
                      </a:schemeClr>
                    </a:gs>
                  </a:gsLst>
                  <a:lin ang="0" scaled="1"/>
                  <a:tileRect/>
                </a:gradFill>
              </a:rPr>
              <a:t>Click to edit Master title style</a:t>
            </a:r>
            <a:endParaRPr lang="en-US" sz="4400" dirty="0">
              <a:gradFill flip="none" rotWithShape="1">
                <a:gsLst>
                  <a:gs pos="0">
                    <a:schemeClr val="accent5">
                      <a:alpha val="70000"/>
                    </a:schemeClr>
                  </a:gs>
                  <a:gs pos="100000">
                    <a:schemeClr val="accent1">
                      <a:alpha val="70000"/>
                    </a:schemeClr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178A42D-5ED2-4AB6-BE4B-410907432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190875"/>
            <a:ext cx="5914938" cy="29860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marL="228600" lvl="0" indent="-228600"/>
            <a:r>
              <a:rPr lang="en-US" sz="1800">
                <a:solidFill>
                  <a:schemeClr val="tx2">
                    <a:alpha val="60000"/>
                  </a:schemeClr>
                </a:solidFill>
              </a:rPr>
              <a:t>Click to edit Master text styles</a:t>
            </a:r>
          </a:p>
        </p:txBody>
      </p: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4D9A7D07-2BA3-438D-972B-EA578370D5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>
            <a:lvl1pPr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/>
              <a:t>3/1/20XX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8720583-BC84-48EB-85BC-AE71214A3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520" y="0"/>
            <a:ext cx="4599432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C3F0A5CD-C47A-4CDF-BE99-75F3A81B18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589520" y="2286000"/>
            <a:ext cx="4599432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7329454B-9275-4E86-B32E-91C0DB62AA7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89520" y="4572000"/>
            <a:ext cx="4599432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21E9E1BF-D594-4F96-8DBE-5A8DD51D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>
            <a:lvl1pPr algn="l">
              <a:defRPr>
                <a:solidFill>
                  <a:schemeClr val="tx2">
                    <a:alpha val="6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31" name="Slide Number Placeholder 3">
            <a:extLst>
              <a:ext uri="{FF2B5EF4-FFF2-40B4-BE49-F238E27FC236}">
                <a16:creationId xmlns:a16="http://schemas.microsoft.com/office/drawing/2014/main" id="{C30FDEF8-F3F3-42D5-9EE1-EDDF18B35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792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BE04ED02-B678-4D1E-BEDA-7E28F9038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7" y="9278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E2C5A2-B8B2-47C5-8E1B-3A97E2C9B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325" y="9278"/>
            <a:ext cx="12188952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FD8455-A2E1-40B3-B6C4-36070AF58F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Freeform: Shape 7">
            <a:extLst>
              <a:ext uri="{FF2B5EF4-FFF2-40B4-BE49-F238E27FC236}">
                <a16:creationId xmlns:a16="http://schemas.microsoft.com/office/drawing/2014/main" id="{0F53BE70-C6B1-407C-9333-7251BDC77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3186" y="9279"/>
            <a:ext cx="5770017" cy="2411171"/>
          </a:xfrm>
          <a:custGeom>
            <a:avLst/>
            <a:gdLst>
              <a:gd name="connsiteX0" fmla="*/ 0 w 5770017"/>
              <a:gd name="connsiteY0" fmla="*/ 0 h 2411171"/>
              <a:gd name="connsiteX1" fmla="*/ 5770017 w 5770017"/>
              <a:gd name="connsiteY1" fmla="*/ 0 h 2411171"/>
              <a:gd name="connsiteX2" fmla="*/ 5715824 w 5770017"/>
              <a:gd name="connsiteY2" fmla="*/ 124746 h 2411171"/>
              <a:gd name="connsiteX3" fmla="*/ 4925072 w 5770017"/>
              <a:gd name="connsiteY3" fmla="*/ 1254414 h 2411171"/>
              <a:gd name="connsiteX4" fmla="*/ 125602 w 5770017"/>
              <a:gd name="connsiteY4" fmla="*/ 1864423 h 2411171"/>
              <a:gd name="connsiteX5" fmla="*/ 0 w 5770017"/>
              <a:gd name="connsiteY5" fmla="*/ 1785927 h 2411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70017" h="2411171">
                <a:moveTo>
                  <a:pt x="0" y="0"/>
                </a:moveTo>
                <a:lnTo>
                  <a:pt x="5770017" y="0"/>
                </a:lnTo>
                <a:lnTo>
                  <a:pt x="5715824" y="124746"/>
                </a:lnTo>
                <a:cubicBezTo>
                  <a:pt x="5526044" y="533784"/>
                  <a:pt x="5262460" y="917027"/>
                  <a:pt x="4925072" y="1254414"/>
                </a:cubicBezTo>
                <a:cubicBezTo>
                  <a:pt x="3623720" y="2555767"/>
                  <a:pt x="1640148" y="2759102"/>
                  <a:pt x="125602" y="1864423"/>
                </a:cubicBezTo>
                <a:lnTo>
                  <a:pt x="0" y="1785927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20000"/>
                </a:schemeClr>
              </a:gs>
              <a:gs pos="100000">
                <a:schemeClr val="accent1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5864DDE-75C0-4BE6-93FF-A960706AD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24" y="0"/>
            <a:ext cx="12188952" cy="6858000"/>
          </a:xfrm>
          <a:prstGeom prst="frame">
            <a:avLst>
              <a:gd name="adj1" fmla="val 71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BC3FA0F-EAE5-4DCE-ACFF-9AD00ED39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477" y="1131641"/>
            <a:ext cx="5322618" cy="23876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>
                <a:solidFill>
                  <a:srgbClr val="FFFFFF"/>
                </a:solidFill>
                <a:ea typeface="Cambria" panose="02040503050406030204" pitchFamily="18" charset="0"/>
                <a:cs typeface="Sabon Next LT" panose="020B0502040204020203" pitchFamily="2" charset="0"/>
              </a:rPr>
              <a:t>Click to edit Master title style</a:t>
            </a:r>
            <a:endParaRPr lang="en-US" dirty="0">
              <a:solidFill>
                <a:srgbClr val="FFFFFF"/>
              </a:solidFill>
              <a:ea typeface="Cambria" panose="02040503050406030204" pitchFamily="18" charset="0"/>
              <a:cs typeface="Sabon Next LT" panose="020B0502040204020203" pitchFamily="2" charset="0"/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1FA5E0E-BEE1-4976-92B1-61EF64E343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84848" y="905256"/>
            <a:ext cx="4581144" cy="24505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03379FE8-A6CE-4F5A-BE1A-B2267589BE8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84848" y="3520440"/>
            <a:ext cx="4581144" cy="2450592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DD090CA-24E8-46A7-889A-A4FDD00A33E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3600450"/>
            <a:ext cx="5322888" cy="245110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0935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able Char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59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03B5BF0-238D-481F-A15B-206D1E2FE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578E43B-8F1B-4CBD-B09E-5AD9A247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ame 13">
            <a:extLst>
              <a:ext uri="{FF2B5EF4-FFF2-40B4-BE49-F238E27FC236}">
                <a16:creationId xmlns:a16="http://schemas.microsoft.com/office/drawing/2014/main" id="{737C17C2-E2A6-4219-AE02-C8EAF943C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89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E7BC3CE-3806-41F3-B4F6-EBB2C3E9EA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" y="484632"/>
            <a:ext cx="12179808" cy="590702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DC036CF-E92D-4E80-8E6B-1B06EDDFD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1016"/>
            <a:ext cx="4800600" cy="3749040"/>
          </a:xfrm>
        </p:spPr>
        <p:txBody>
          <a:bodyPr anchor="b" anchorCtr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ADCFE1B-ABA2-4B11-B7DE-02CE383D6F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0" y="4835779"/>
            <a:ext cx="4800600" cy="1066800"/>
          </a:xfrm>
        </p:spPr>
        <p:txBody>
          <a:bodyPr>
            <a:normAutofit/>
          </a:bodyPr>
          <a:lstStyle>
            <a:lvl1pPr marL="228600" indent="0">
              <a:buNone/>
              <a:defRPr sz="2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905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B84B862-7F1F-4B98-B437-936D8A73A9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664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C76B23B2-3605-4292-9F96-F34651B689A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38728" y="2240280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AB1E9EC3-2FB6-4E1C-8211-306450FDEE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45936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F3628146-045F-4FBC-A365-3D1D4B3DA6E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53144" y="2267712"/>
            <a:ext cx="2286000" cy="2322576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B50972B-CA23-4B92-987F-EE48ECCFF5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1363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8DE19225-DA72-4A39-8CFD-695BFBB93E6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40664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E66A7C97-DBB6-4333-B12F-E26C38E69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728" y="4733925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041FA0B5-660E-478A-AF8A-196DBD6AE43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029" y="53431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77C92085-3D01-44E4-BA12-E39F1EA0ACE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67973" y="4733544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35DA97BC-7224-440A-A227-8F4A1018043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7274" y="5342763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C236524B-4724-42FA-A2B2-33566478FD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639" y="4737100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2000">
                <a:latin typeface="+mj-lt"/>
              </a:defRPr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5F7DE4ED-8F4D-465C-86B4-2372AE291F5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63940" y="5346319"/>
            <a:ext cx="2286000" cy="590550"/>
          </a:xfrm>
        </p:spPr>
        <p:txBody>
          <a:bodyPr>
            <a:normAutofit/>
          </a:bodyPr>
          <a:lstStyle>
            <a:lvl1pPr marL="0" indent="0" defTabSz="0">
              <a:spcBef>
                <a:spcPts val="0"/>
              </a:spcBef>
              <a:buNone/>
              <a:defRPr sz="1600"/>
            </a:lvl1pPr>
            <a:lvl2pPr marL="571500" indent="0">
              <a:buNone/>
              <a:defRPr/>
            </a:lvl2pPr>
            <a:lvl3pPr marL="1028700" indent="0">
              <a:buNone/>
              <a:defRPr/>
            </a:lvl3pPr>
            <a:lvl4pPr marL="1428750" indent="0">
              <a:buNone/>
              <a:defRPr/>
            </a:lvl4pPr>
            <a:lvl5pPr marL="1885950" indent="0">
              <a:buNone/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455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5157787" cy="3446463"/>
          </a:xfrm>
          <a:solidFill>
            <a:schemeClr val="bg1"/>
          </a:solidFill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60320"/>
            <a:ext cx="5183188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8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8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8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8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51C83D0-CBAB-4E41-89AB-89FF36D38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C302BB0-D231-4195-8083-264C01DF9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11680"/>
            <a:ext cx="51577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5B2A70FA-99E0-466C-AC57-33C48353BB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69027" y="2011680"/>
            <a:ext cx="5183187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5747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1051560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04360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04360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22881CE-A366-4A3A-AE00-9B14BEFE4A9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68934" y="2011680"/>
            <a:ext cx="3383280" cy="530352"/>
          </a:xfrm>
        </p:spPr>
        <p:txBody>
          <a:bodyPr anchor="t" anchorCtr="0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CF16E98-73C9-47B5-B88B-9120BEB9F09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8934" y="2560320"/>
            <a:ext cx="3383280" cy="3446463"/>
          </a:xfrm>
        </p:spPr>
        <p:txBody>
          <a:bodyPr>
            <a:normAutofit/>
          </a:bodyPr>
          <a:lstStyle>
            <a:lvl1pPr>
              <a:buClr>
                <a:schemeClr val="tx2">
                  <a:lumMod val="50000"/>
                  <a:lumOff val="50000"/>
                </a:schemeClr>
              </a:buClr>
              <a:defRPr sz="1400"/>
            </a:lvl1pPr>
            <a:lvl2pPr>
              <a:buClr>
                <a:schemeClr val="tx2">
                  <a:lumMod val="50000"/>
                  <a:lumOff val="50000"/>
                </a:schemeClr>
              </a:buClr>
              <a:defRPr sz="1400"/>
            </a:lvl2pPr>
            <a:lvl3pPr>
              <a:buClr>
                <a:schemeClr val="tx2">
                  <a:lumMod val="50000"/>
                  <a:lumOff val="50000"/>
                </a:schemeClr>
              </a:buClr>
              <a:defRPr sz="1400"/>
            </a:lvl3pPr>
            <a:lvl4pPr>
              <a:buClr>
                <a:schemeClr val="tx2">
                  <a:lumMod val="50000"/>
                  <a:lumOff val="50000"/>
                </a:schemeClr>
              </a:buClr>
              <a:defRPr sz="1400"/>
            </a:lvl4pPr>
            <a:lvl5pPr>
              <a:buClr>
                <a:schemeClr val="tx2">
                  <a:lumMod val="50000"/>
                  <a:lumOff val="50000"/>
                </a:schemeClr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7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1524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3/1/20XX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514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699" r:id="rId3"/>
    <p:sldLayoutId id="2147483698" r:id="rId4"/>
    <p:sldLayoutId id="2147483686" r:id="rId5"/>
    <p:sldLayoutId id="2147483700" r:id="rId6"/>
    <p:sldLayoutId id="2147483705" r:id="rId7"/>
    <p:sldLayoutId id="2147483689" r:id="rId8"/>
    <p:sldLayoutId id="2147483704" r:id="rId9"/>
    <p:sldLayoutId id="2147483702" r:id="rId10"/>
    <p:sldLayoutId id="2147483701" r:id="rId11"/>
    <p:sldLayoutId id="2147483703" r:id="rId12"/>
    <p:sldLayoutId id="2147483685" r:id="rId13"/>
    <p:sldLayoutId id="2147483687" r:id="rId14"/>
    <p:sldLayoutId id="2147483688" r:id="rId15"/>
    <p:sldLayoutId id="2147483690" r:id="rId16"/>
    <p:sldLayoutId id="2147483692" r:id="rId17"/>
    <p:sldLayoutId id="2147483693" r:id="rId18"/>
  </p:sldLayoutIdLst>
  <p:hf hdr="0"/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32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jpg"/><Relationship Id="rId5" Type="http://schemas.openxmlformats.org/officeDocument/2006/relationships/image" Target="../media/image3.emf"/><Relationship Id="rId4" Type="http://schemas.openxmlformats.org/officeDocument/2006/relationships/package" Target="../embeddings/Microsoft_Excel_Worksheet1.xlsx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9A7C78-91FD-4B88-953D-5A4363761B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50" y="1121700"/>
            <a:ext cx="9144000" cy="2387600"/>
          </a:xfrm>
        </p:spPr>
        <p:txBody>
          <a:bodyPr anchor="b" anchorCtr="0"/>
          <a:lstStyle/>
          <a:p>
            <a:r>
              <a:rPr lang="en-US" dirty="0"/>
              <a:t>Driving Distances: Do I drive more than the average American?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D04BED3-CF2E-4CAD-8CE8-ED3ED12AEB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7175" y="3600450"/>
            <a:ext cx="9144000" cy="2451100"/>
          </a:xfrm>
        </p:spPr>
        <p:txBody>
          <a:bodyPr/>
          <a:lstStyle/>
          <a:p>
            <a:r>
              <a:rPr lang="en-US" dirty="0"/>
              <a:t>Diane Blake</a:t>
            </a:r>
          </a:p>
          <a:p>
            <a:r>
              <a:rPr lang="en-US" dirty="0"/>
              <a:t>Metro State</a:t>
            </a:r>
          </a:p>
          <a:p>
            <a:r>
              <a:rPr lang="en-US"/>
              <a:t>DATA 211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580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60FCC-0BF5-45B2-9CDD-17A4BA187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10515600" cy="1325880"/>
          </a:xfrm>
        </p:spPr>
        <p:txBody>
          <a:bodyPr/>
          <a:lstStyle/>
          <a:p>
            <a:r>
              <a:rPr lang="en-US" dirty="0"/>
              <a:t>Weekend Driving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A67A4-895F-49F8-97D0-7158E0597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383280" cy="530352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T-Test just for Friday-Sunday driving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51D7A3-45F6-43A4-8ADB-05DA212ADA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04360" y="2011680"/>
            <a:ext cx="3383280" cy="530352"/>
          </a:xfrm>
        </p:spPr>
        <p:txBody>
          <a:bodyPr>
            <a:normAutofit/>
          </a:bodyPr>
          <a:lstStyle/>
          <a:p>
            <a:r>
              <a:rPr lang="en-US" dirty="0"/>
              <a:t>Weekend P-value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022558-08EA-41A8-88BE-1F82971F0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04360" y="2560320"/>
            <a:ext cx="3383280" cy="3446463"/>
          </a:xfrm>
        </p:spPr>
        <p:txBody>
          <a:bodyPr>
            <a:noAutofit/>
          </a:bodyPr>
          <a:lstStyle/>
          <a:p>
            <a:r>
              <a:rPr lang="en-US" dirty="0"/>
              <a:t>The weekend driving P-value is 0.01268 which is also less than .05. Again, we can assume with 95% confidence that I drive more than the average American. But there were only 6 data points analyzed.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A34E7E-6BB0-4276-9993-7D15DAF830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68934" y="2011680"/>
            <a:ext cx="3383280" cy="530352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AEC234-75AE-4C73-8E75-A426AAC544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8934" y="2560320"/>
            <a:ext cx="3383280" cy="3446463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2919092-CCE1-4A58-8E2A-540307E14B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3032B0D-C227-4CB9-85CC-4B9B8BF16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F67B498-D587-4BC1-B0F3-4316C41AD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BDF66DE7-9962-BD08-E309-496785A8293F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839788" y="3745260"/>
            <a:ext cx="3539430" cy="10772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	One Sample t-test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data: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wknd$Mileage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anose="020B060904050402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 = 3.1505,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df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= 5, p-value = 0.01268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alternative hypothesis: true mean is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greater than 37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95 percent confidence interval: 43.97396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Infsample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estimates:mean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of x     56.35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269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3DBD4-E398-4AA3-AEC1-4BF03FC59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93769"/>
            <a:ext cx="5992550" cy="231930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80182-DF99-445E-8055-837D597C3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9133" y="3893770"/>
            <a:ext cx="4377714" cy="2319306"/>
          </a:xfrm>
        </p:spPr>
        <p:txBody>
          <a:bodyPr/>
          <a:lstStyle/>
          <a:p>
            <a:r>
              <a:rPr lang="en-US" dirty="0"/>
              <a:t>Diane Blake</a:t>
            </a:r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354B2E-C37D-4B68-9B83-A941B747CC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18489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0FABF8-6F79-4985-A2FB-99DAD9E63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A55AA7-3B73-477B-A886-58F8E9942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93050A6-D2A6-8AE5-1AE3-D4F11F1AB1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43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57686-487A-4245-814E-58B1C25C6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399"/>
            <a:ext cx="5992550" cy="2827422"/>
          </a:xfrm>
        </p:spPr>
        <p:txBody>
          <a:bodyPr>
            <a:normAutofit fontScale="90000"/>
          </a:bodyPr>
          <a:lstStyle/>
          <a:p>
            <a:r>
              <a:rPr lang="en-US" dirty="0"/>
              <a:t>Question to explore: Do I drive more than the average American?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566BB-9632-4FD7-9FFC-FD3C43D39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76085" y="914400"/>
            <a:ext cx="4377714" cy="2827422"/>
          </a:xfrm>
        </p:spPr>
        <p:txBody>
          <a:bodyPr>
            <a:normAutofit/>
          </a:bodyPr>
          <a:lstStyle/>
          <a:p>
            <a:r>
              <a:rPr lang="en-US" dirty="0"/>
              <a:t>Does it matter what day of the week it is?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7FFBE36B-5CC8-44EE-801B-6159157B53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FF014D18-B223-4ED4-BCCA-1E4C38285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898C30-E58E-4EC9-8A27-DF1822A98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5EDC71C-01B6-9A8E-926D-4DB465BD73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ADED965-4DE3-3DC0-88EB-34759881DF8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C770C63-D31D-EEF7-3903-A4C59B40E58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2D76D6A-AA05-00B3-572E-C39A40338FC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46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9352-2AB0-4ADD-96B9-AB0FAECB5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857251"/>
            <a:ext cx="5914937" cy="2076450"/>
          </a:xfrm>
        </p:spPr>
        <p:txBody>
          <a:bodyPr/>
          <a:lstStyle/>
          <a:p>
            <a:r>
              <a:rPr lang="en-US" dirty="0"/>
              <a:t>Data Collected over 2 week period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9AA98-AED4-4FAD-999C-98B64BB9D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190875"/>
            <a:ext cx="5914938" cy="2986087"/>
          </a:xfrm>
        </p:spPr>
        <p:txBody>
          <a:bodyPr>
            <a:normAutofit/>
          </a:bodyPr>
          <a:lstStyle/>
          <a:p>
            <a:r>
              <a:rPr lang="en-US" dirty="0"/>
              <a:t>14 observations</a:t>
            </a:r>
          </a:p>
          <a:p>
            <a:endParaRPr lang="en-US" dirty="0"/>
          </a:p>
          <a:p>
            <a:r>
              <a:rPr lang="en-US" dirty="0"/>
              <a:t>Variables: Distance traveled, day of the week</a:t>
            </a:r>
          </a:p>
        </p:txBody>
      </p:sp>
      <p:sp>
        <p:nvSpPr>
          <p:cNvPr id="81" name="Date Placeholder 80">
            <a:extLst>
              <a:ext uri="{FF2B5EF4-FFF2-40B4-BE49-F238E27FC236}">
                <a16:creationId xmlns:a16="http://schemas.microsoft.com/office/drawing/2014/main" id="{82960077-7DAA-4543-8719-74137BCBB7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2" name="Footer Placeholder 81">
            <a:extLst>
              <a:ext uri="{FF2B5EF4-FFF2-40B4-BE49-F238E27FC236}">
                <a16:creationId xmlns:a16="http://schemas.microsoft.com/office/drawing/2014/main" id="{503949B9-68A2-4ABE-91ED-37C05B246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CCCE07D-3B17-42EC-AE9C-222D13143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D3A1386-4277-C0D8-C94F-27C8B9A6F3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008A600-DB37-BEED-A523-9195C4A837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DFC9927-7592-8055-C853-93BAAD2976A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342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8E50F-247A-4628-90BB-62A60E3966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477" y="1131641"/>
            <a:ext cx="5322618" cy="2387600"/>
          </a:xfrm>
        </p:spPr>
        <p:txBody>
          <a:bodyPr/>
          <a:lstStyle/>
          <a:p>
            <a:r>
              <a:rPr lang="en-US" dirty="0"/>
              <a:t>Hypothesis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2A8BE8-DC21-47DE-B6F3-7DC95B43C5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3600450"/>
            <a:ext cx="5322888" cy="24511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 drive more than the average American each day. </a:t>
            </a:r>
          </a:p>
          <a:p>
            <a:r>
              <a:rPr lang="en-US" dirty="0"/>
              <a:t>	Variables:</a:t>
            </a:r>
          </a:p>
          <a:p>
            <a:r>
              <a:rPr lang="en-US" dirty="0"/>
              <a:t>Dependent: miles driven</a:t>
            </a:r>
          </a:p>
          <a:p>
            <a:r>
              <a:rPr lang="en-US" dirty="0"/>
              <a:t>Independent: day of the week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DE087AF-389C-C6CB-3E22-AD114201A9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B8544A5-D038-9BA2-63CD-E8EB0B9F52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196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3182-22EB-43CF-838B-D35955098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According to the Department of Transportation, the average American drives 37 miles/day.</a:t>
            </a:r>
            <a:br>
              <a:rPr lang="en-US" dirty="0"/>
            </a:b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9BF983-B96B-4610-9F94-9B626A8DFF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267946-87E4-4FCD-85C7-87A978DD9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DBD4D7-D985-4FC0-B4DA-EFF28F39E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FCEA28-7A0C-196E-558E-987B34D867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1399"/>
            <a:ext cx="10515600" cy="132556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D5648-EC4F-4D61-9453-4E038C033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Data Collected: my mileage for 14 days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A3CCFA-9D3B-44D7-8242-579B453172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11E6AD-E6EE-4A80-8931-5E7F66D2A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BA18D9-DF9D-45C8-A71D-661F2BD2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6</a:t>
            </a:fld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66B274C-3753-EDA9-13EB-9E514AEB98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9166546"/>
              </p:ext>
            </p:extLst>
          </p:nvPr>
        </p:nvGraphicFramePr>
        <p:xfrm>
          <a:off x="5483225" y="3240088"/>
          <a:ext cx="1225550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1225561" imgH="374739" progId="Excel.Sheet.12">
                  <p:embed/>
                </p:oleObj>
              </mc:Choice>
              <mc:Fallback>
                <p:oleObj name="Worksheet" r:id="rId2" imgW="1225561" imgH="37473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83225" y="3240088"/>
                        <a:ext cx="1225550" cy="374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EC8BC67B-B3A6-7DD9-451A-F5D1407C1F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4549322"/>
              </p:ext>
            </p:extLst>
          </p:nvPr>
        </p:nvGraphicFramePr>
        <p:xfrm>
          <a:off x="4782065" y="1840242"/>
          <a:ext cx="1926710" cy="4432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1225561" imgH="2819282" progId="Excel.Sheet.12">
                  <p:embed/>
                </p:oleObj>
              </mc:Choice>
              <mc:Fallback>
                <p:oleObj name="Worksheet" r:id="rId4" imgW="1225561" imgH="281928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82065" y="1840242"/>
                        <a:ext cx="1926710" cy="44324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Content Placeholder 14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ED45C910-FFAD-0D1D-B893-AF3A496F6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 rot="5400000">
            <a:off x="431800" y="2665413"/>
            <a:ext cx="4013200" cy="3009900"/>
          </a:xfrm>
        </p:spPr>
      </p:pic>
    </p:spTree>
    <p:extLst>
      <p:ext uri="{BB962C8B-B14F-4D97-AF65-F5344CB8AC3E}">
        <p14:creationId xmlns:p14="http://schemas.microsoft.com/office/powerpoint/2010/main" val="2262191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2DB3B99A-1BFE-45FD-89BB-94C4EC582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1016"/>
            <a:ext cx="4800600" cy="3749040"/>
          </a:xfrm>
        </p:spPr>
        <p:txBody>
          <a:bodyPr/>
          <a:lstStyle/>
          <a:p>
            <a:r>
              <a:rPr lang="en-US" dirty="0"/>
              <a:t>The way to get stared is to quit </a:t>
            </a:r>
            <a:br>
              <a:rPr lang="en-US" dirty="0"/>
            </a:br>
            <a:r>
              <a:rPr lang="en-US" dirty="0"/>
              <a:t>talking and begin doing.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D0082-0478-4749-89B1-BE87392F40F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200" y="4835779"/>
            <a:ext cx="4800600" cy="106680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Walt Disney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CB554B-73A5-4106-A48D-001C726CE4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464640-8ACA-4AEB-B9BF-A79783A19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6E7A03-635E-4F0D-9A7F-96B13283D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8D20F0-75F3-0D3E-02D3-3B7220655C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r>
              <a:rPr lang="en-US" dirty="0"/>
              <a:t>H0: My mileage=average American mileage of 37 miles/day</a:t>
            </a:r>
          </a:p>
          <a:p>
            <a:r>
              <a:rPr lang="en-US" dirty="0"/>
              <a:t>H1: My mileage&gt;average American mileage of 37 miles/day</a:t>
            </a:r>
          </a:p>
        </p:txBody>
      </p:sp>
    </p:spTree>
    <p:extLst>
      <p:ext uri="{BB962C8B-B14F-4D97-AF65-F5344CB8AC3E}">
        <p14:creationId xmlns:p14="http://schemas.microsoft.com/office/powerpoint/2010/main" val="3800068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96B46-CA17-A186-2645-CEE836C50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120D9-0BB7-45FC-A2CB-2C6E81ADA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3768"/>
            <a:ext cx="10515600" cy="4453195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 value is .0008891 which is lower than .05 which means we reject the null hypothesis. We can assume with 95% confidence I drive significantly more each week than the average American.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BC6E5-0799-CE5C-A331-DD580406F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3A383-6D1E-4013-1282-E25ED4150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DDECE-DACA-727A-827E-EBC8B79FE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8</a:t>
            </a:fld>
            <a:endParaRPr lang="en-US"/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DEDBC9AB-5317-0226-F180-8B02119797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578" y="2396994"/>
            <a:ext cx="5838569" cy="6924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One Sample t-test data: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miles_driven$Mileage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t = 3.9141,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df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= 13, p-value = 0.0008891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alternative hypothesis: true mean is greater than 37 95 percent confidence interval: 45.2758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Lucida Console" panose="020B0609040504020204" pitchFamily="49" charset="0"/>
              </a:rPr>
              <a:t> Inf sample estimates: mean of x 52.11429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324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18F4-D13C-40F3-9843-13BBC3B8B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n-US" dirty="0"/>
              <a:t>Scatter plot Graph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3E194-371F-4D5A-8C83-2CCE5A3D6C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11680"/>
            <a:ext cx="5157787" cy="530352"/>
          </a:xfrm>
        </p:spPr>
        <p:txBody>
          <a:bodyPr anchor="t" anchorCtr="0">
            <a:normAutofit/>
          </a:bodyPr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BA94CC-2803-437F-B79F-A5067E280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60320"/>
            <a:ext cx="5157787" cy="3446463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A59DFC-7CFF-494D-8C86-6FE1749742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69027" y="2011680"/>
            <a:ext cx="5183187" cy="530352"/>
          </a:xfrm>
        </p:spPr>
        <p:txBody>
          <a:bodyPr anchor="t" anchorCtr="0">
            <a:normAutofit/>
          </a:bodyPr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97F57A-AEBE-465C-9EF7-E78B1CDEC7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60320"/>
            <a:ext cx="5183188" cy="3446463"/>
          </a:xfrm>
        </p:spPr>
        <p:txBody>
          <a:bodyPr>
            <a:normAutofit/>
          </a:bodyPr>
          <a:lstStyle/>
          <a:p>
            <a:r>
              <a:rPr lang="en-US" dirty="0"/>
              <a:t>them to you right there. </a:t>
            </a:r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FD409D-82CA-4A05-9EF1-71EEFF9420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9375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D187DA-D1E6-4203-8426-B028CDCA5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29375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57D52-635E-45A8-AB12-6DAF7831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29375"/>
            <a:ext cx="2743200" cy="365125"/>
          </a:xfrm>
        </p:spPr>
        <p:txBody>
          <a:bodyPr/>
          <a:lstStyle/>
          <a:p>
            <a:fld id="{28844951-7827-47D4-8276-7DDE1FA7D85A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1" name="Picture 10" descr="A graph with black dots&#10;&#10;Description automatically generated">
            <a:extLst>
              <a:ext uri="{FF2B5EF4-FFF2-40B4-BE49-F238E27FC236}">
                <a16:creationId xmlns:a16="http://schemas.microsoft.com/office/drawing/2014/main" id="{835F3B0D-953E-EF5F-C247-99B64B9B8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822621"/>
            <a:ext cx="7467600" cy="435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471967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Custom 54">
      <a:dk1>
        <a:sysClr val="windowText" lastClr="000000"/>
      </a:dk1>
      <a:lt1>
        <a:sysClr val="window" lastClr="FFFFFF"/>
      </a:lt1>
      <a:dk2>
        <a:srgbClr val="201449"/>
      </a:dk2>
      <a:lt2>
        <a:srgbClr val="EEEEEE"/>
      </a:lt2>
      <a:accent1>
        <a:srgbClr val="F900A0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8477FE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AAFE2A1-77F8-441E-9B9F-DD61C354F4FE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CF4B188-9E41-4609-81DC-EA2587D009A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052644-F409-493B-8E91-969D43897F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{29F2B072-335D-438A-A451-543539158298}tf00537603_win32</Template>
  <TotalTime>1332</TotalTime>
  <Words>355</Words>
  <Application>Microsoft Office PowerPoint</Application>
  <PresentationFormat>Widescreen</PresentationFormat>
  <Paragraphs>55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Avenir Next LT Pro</vt:lpstr>
      <vt:lpstr>Calibri</vt:lpstr>
      <vt:lpstr>Cambria</vt:lpstr>
      <vt:lpstr>Lucida Console</vt:lpstr>
      <vt:lpstr>Sabon Next LT</vt:lpstr>
      <vt:lpstr>Wingdings</vt:lpstr>
      <vt:lpstr>LuminousVTI</vt:lpstr>
      <vt:lpstr>Microsoft Excel Worksheet</vt:lpstr>
      <vt:lpstr>Driving Distances: Do I drive more than the average American?</vt:lpstr>
      <vt:lpstr>Question to explore: Do I drive more than the average American?</vt:lpstr>
      <vt:lpstr>Data Collected over 2 week period</vt:lpstr>
      <vt:lpstr>Hypothesis Testing</vt:lpstr>
      <vt:lpstr>    According to the Department of Transportation, the average American drives 37 miles/day. </vt:lpstr>
      <vt:lpstr>Data Collected: my mileage for 14 days</vt:lpstr>
      <vt:lpstr>The way to get stared is to quit  talking and begin doing. </vt:lpstr>
      <vt:lpstr>T-test in R</vt:lpstr>
      <vt:lpstr>Scatter plot Graph</vt:lpstr>
      <vt:lpstr>Weekend Driving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Driving Distances: Do I drive more than the average American?</dc:title>
  <dc:creator>Diane Blake</dc:creator>
  <cp:lastModifiedBy>Diane Blake</cp:lastModifiedBy>
  <cp:revision>11</cp:revision>
  <dcterms:created xsi:type="dcterms:W3CDTF">2024-04-22T17:05:44Z</dcterms:created>
  <dcterms:modified xsi:type="dcterms:W3CDTF">2024-04-23T15:17:54Z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